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7" r:id="rId2"/>
    <p:sldId id="258" r:id="rId3"/>
    <p:sldId id="271" r:id="rId4"/>
    <p:sldId id="273" r:id="rId5"/>
    <p:sldId id="274" r:id="rId6"/>
    <p:sldId id="275" r:id="rId7"/>
    <p:sldId id="276" r:id="rId8"/>
    <p:sldId id="282" r:id="rId9"/>
    <p:sldId id="316" r:id="rId10"/>
    <p:sldId id="278" r:id="rId11"/>
    <p:sldId id="279" r:id="rId12"/>
    <p:sldId id="317" r:id="rId13"/>
    <p:sldId id="261" r:id="rId14"/>
    <p:sldId id="262" r:id="rId15"/>
    <p:sldId id="264" r:id="rId16"/>
    <p:sldId id="265" r:id="rId17"/>
    <p:sldId id="267" r:id="rId18"/>
    <p:sldId id="268" r:id="rId19"/>
    <p:sldId id="269" r:id="rId20"/>
    <p:sldId id="281" r:id="rId21"/>
    <p:sldId id="318" r:id="rId22"/>
    <p:sldId id="319" r:id="rId23"/>
    <p:sldId id="290" r:id="rId24"/>
    <p:sldId id="293" r:id="rId25"/>
    <p:sldId id="295" r:id="rId26"/>
    <p:sldId id="310" r:id="rId27"/>
    <p:sldId id="330" r:id="rId28"/>
    <p:sldId id="263" r:id="rId29"/>
    <p:sldId id="302" r:id="rId30"/>
    <p:sldId id="321" r:id="rId31"/>
    <p:sldId id="322" r:id="rId32"/>
    <p:sldId id="266" r:id="rId33"/>
    <p:sldId id="323" r:id="rId34"/>
    <p:sldId id="324" r:id="rId35"/>
    <p:sldId id="325" r:id="rId36"/>
    <p:sldId id="270" r:id="rId37"/>
    <p:sldId id="326" r:id="rId38"/>
    <p:sldId id="272" r:id="rId39"/>
    <p:sldId id="327" r:id="rId40"/>
    <p:sldId id="328" r:id="rId41"/>
    <p:sldId id="315" r:id="rId42"/>
    <p:sldId id="296" r:id="rId43"/>
    <p:sldId id="297" r:id="rId44"/>
    <p:sldId id="298" r:id="rId45"/>
    <p:sldId id="294" r:id="rId46"/>
    <p:sldId id="329" r:id="rId4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11"/>
    <p:restoredTop sz="82256"/>
  </p:normalViewPr>
  <p:slideViewPr>
    <p:cSldViewPr snapToGrid="0" snapToObjects="1">
      <p:cViewPr varScale="1">
        <p:scale>
          <a:sx n="162" d="100"/>
          <a:sy n="162" d="100"/>
        </p:scale>
        <p:origin x="29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edcaca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edcaca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1b2084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1b2084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 work generally means READING outside of a few things you </a:t>
            </a:r>
            <a:r>
              <a:rPr lang="en-US" dirty="0" err="1"/>
              <a:t>gotta</a:t>
            </a:r>
            <a:r>
              <a:rPr lang="en-US" dirty="0"/>
              <a:t> DO. But they should take too much time and if they are not done no </a:t>
            </a:r>
            <a:r>
              <a:rPr lang="en-US" dirty="0" err="1"/>
              <a:t>biggy</a:t>
            </a:r>
            <a:r>
              <a:rPr lang="en-US" dirty="0"/>
              <a:t>…go…. do them soon though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edcaca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edcaca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65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e46128e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e46128e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 bridge from tech readiness, to job readiness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Focused on Having a Capstone to Present, not a “finished” one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Confidence in interviewing - Technical and Behavioral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Understanding modern software development processes - Agile, UX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8:30 - Be respectful of mentors &amp; staff’s time, we need sleep too!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Similar LC101 format - Prep work, lecture, in-class demos &amp; activities, and assignments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No requirements - self directed program (20 </a:t>
            </a:r>
            <a:r>
              <a:rPr lang="en" dirty="0" err="1"/>
              <a:t>hrs</a:t>
            </a:r>
            <a:r>
              <a:rPr lang="en" dirty="0"/>
              <a:t>) - Give you the tools &amp; resources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This program does not guarantee you a job, you should still push yourself to grow and learn beyond the class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75c42d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75c42d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1a47a73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1a47a73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Marketable - We want to get you a job - It’s not the end of the world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Spring Boot or .NET MVC - Others, work with mentor. Mentors, reach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than just following a tutorial, but built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Could be a JS front end, api, more feature ideas later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Employers are looking for ability to learn, not master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 - Not a game, blog, or cheese catalog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about your interests, organizations, and jobs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1b20843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1b20843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that I have seen: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Water garden app, create printable quizzes for teachers, kitchen recipe website, blog site,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e46128e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e46128e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Aggressive goals so we can provide as much direction as possible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progress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Something to review by Week 4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Break week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1a47a731_0_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1a47a731_0_1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open format towards the end, start adding features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 project review - May not be complete, but a good start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e46128e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e46128e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693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1a47a73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1a47a73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have this wonderful thing that solves all the worlds problems……..AGILE! It doesn’t really solve the problem but it helps….it’s just a process as we will see :D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00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edcaca4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edcaca4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1b2084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e1b2084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RE: Prep Work - Take a step back and understand a bit about Agile,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Will revisit over the next few weeks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Lots of buzzwords &amp; concepts - hope to demystify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Agile is just a way to plan, manage and build projects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Not everyone does agile, and no one does it the same way - concepts are the same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e1a47a73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e1a47a73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MVP will come back later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685e58a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685e58a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1942e3b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1942e3b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1942e3b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1942e3b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75c42d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75c42d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1942e3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1942e3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1942e3b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1942e3b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1942e3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1942e3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1942e3b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1942e3b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1942e3b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1942e3b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1942e3b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1942e3b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better then other bad ideas but it is missing the why….WHY do we want to see an attendance report?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1942e3b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1942e3b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942e3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942e3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1942e3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1942e3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5663c4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5663c4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05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1a47a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e1a47a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1b20843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1b20843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a Couple Examples, then Demo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Features can be a “muddied” term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1b20843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1b20843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Identify Key Features - ecommerce example - Search, product, checkout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1b20843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e1b20843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e1a47a73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e1a47a73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longer spoon fed what and how to build a project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d75c42d5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d75c42d52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2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829d5b8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829d5b8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Won’t review Prep in depth, but rather touch on and open for questions/discussion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Lecture on important concepts - open discussion from students and mentors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Keep us on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Accessibility, inclusion, etc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e1a47a73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e1a47a73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1a47a7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1a47a7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20 hours is a lot, but you definitely should have multiple times a week you can dedicate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Weekly Updates - Want to see forward progress &amp; get comfortable talking about it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Try not to ‘work’ during lecture &amp; activities, or leave early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CoC and Harassment - Won’t stand for it, reach out to staff or myself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don’t run this class because we love grading &amp; lecturing (okay, I like lecturing)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Bring laptop, notebook, pen (especially next week)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e1a47a73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e1a47a73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Bullets 2 and 3 are covered already.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1a47a73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1a47a73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0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modules/demo-projects/index.html#demo-projec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kanban" TargetMode="External"/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aunchcode.org/liftoff/articles/liftoff-expectation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LaunchCode Liftoff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 1</a:t>
            </a:r>
            <a:endParaRPr sz="24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725" y="855287"/>
            <a:ext cx="2861575" cy="28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390525" y="34106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Kevin </a:t>
            </a:r>
            <a:r>
              <a:rPr lang="en-US" dirty="0" err="1"/>
              <a:t>Beashore</a:t>
            </a:r>
            <a:br>
              <a:rPr lang="en-US" dirty="0"/>
            </a:br>
            <a:r>
              <a:rPr lang="en-US" dirty="0"/>
              <a:t>12/2/2021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943A1-4893-C34D-86F0-76B61580F310}"/>
              </a:ext>
            </a:extLst>
          </p:cNvPr>
          <p:cNvSpPr txBox="1"/>
          <p:nvPr/>
        </p:nvSpPr>
        <p:spPr>
          <a:xfrm>
            <a:off x="596348" y="4108430"/>
            <a:ext cx="30412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Adapted presentation by: Hank </a:t>
            </a:r>
            <a:r>
              <a:rPr lang="en-US" sz="1200" dirty="0" err="1">
                <a:solidFill>
                  <a:schemeClr val="bg1"/>
                </a:solidFill>
              </a:rPr>
              <a:t>DeDona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 Work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Liftoff Overview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Expectations &amp;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Assignment Repository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Trello account set up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Git Refresher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Capstone Project Guidelines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Fork GitHub Assignment Repository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This is your liftoff assignments outside of project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Understanding User Stories</a:t>
            </a:r>
            <a:endParaRPr dirty="0"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1919075"/>
            <a:ext cx="2891250" cy="28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1FD4C-C49E-5F4B-B17E-04B7DB61FAD0}"/>
              </a:ext>
            </a:extLst>
          </p:cNvPr>
          <p:cNvSpPr txBox="1"/>
          <p:nvPr/>
        </p:nvSpPr>
        <p:spPr>
          <a:xfrm>
            <a:off x="4788746" y="296639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04E78C-0146-7E40-A11F-49150D36FDA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3210560" y="3034453"/>
            <a:ext cx="1578186" cy="8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617033-DA28-784E-A971-DCE7CE4C4EF0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355255" y="3120287"/>
            <a:ext cx="433491" cy="56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Trello?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DA124-38B2-B64F-97B4-ABEFD5CD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" y="94827"/>
            <a:ext cx="8985291" cy="406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6D11F-A991-154E-939B-6972DCEB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720" y="94827"/>
            <a:ext cx="4361074" cy="464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 Visibility Settings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112" y="69825"/>
            <a:ext cx="6376076" cy="45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897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 Work - </a:t>
            </a:r>
            <a:r>
              <a:rPr lang="en" sz="3800" dirty="0"/>
              <a:t>Liftoff Overview</a:t>
            </a:r>
            <a:endParaRPr sz="3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Liftoff?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311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Portfolio builder by: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Cr</a:t>
            </a:r>
            <a:r>
              <a:rPr lang="en" dirty="0"/>
              <a:t>eating a Capstone Project.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Interview Prep Questions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software engineering topics such as: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SDLC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Deployments, code reviews, </a:t>
            </a:r>
            <a:r>
              <a:rPr lang="en" dirty="0" err="1"/>
              <a:t>etc</a:t>
            </a:r>
            <a:endParaRPr lang="en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Trello (like </a:t>
            </a:r>
            <a:r>
              <a:rPr lang="en" dirty="0" err="1"/>
              <a:t>jira</a:t>
            </a:r>
            <a:r>
              <a:rPr lang="en" dirty="0"/>
              <a:t>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Wireframing &amp; UI/UX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Git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5" y="1855875"/>
            <a:ext cx="4254902" cy="2836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F99E6-1D3C-0744-9977-9B2962A90240}"/>
              </a:ext>
            </a:extLst>
          </p:cNvPr>
          <p:cNvSpPr txBox="1"/>
          <p:nvPr/>
        </p:nvSpPr>
        <p:spPr>
          <a:xfrm>
            <a:off x="5210969" y="362318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Liftoff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FEB4E19-4FDF-4648-A3D3-028FFEFCE935}"/>
              </a:ext>
            </a:extLst>
          </p:cNvPr>
          <p:cNvSpPr/>
          <p:nvPr/>
        </p:nvSpPr>
        <p:spPr>
          <a:xfrm>
            <a:off x="5833255" y="3447627"/>
            <a:ext cx="168166" cy="678713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33F2D68-F461-5A4D-955A-C96B5149BC34}"/>
              </a:ext>
            </a:extLst>
          </p:cNvPr>
          <p:cNvSpPr/>
          <p:nvPr/>
        </p:nvSpPr>
        <p:spPr>
          <a:xfrm>
            <a:off x="6170507" y="2343574"/>
            <a:ext cx="352213" cy="535094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C5D80-20D3-114B-AAD1-8EFF99774723}"/>
              </a:ext>
            </a:extLst>
          </p:cNvPr>
          <p:cNvSpPr txBox="1"/>
          <p:nvPr/>
        </p:nvSpPr>
        <p:spPr>
          <a:xfrm>
            <a:off x="6522720" y="2457232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tech career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01F35-2F78-E642-A378-15B7D2F68BEF}"/>
              </a:ext>
            </a:extLst>
          </p:cNvPr>
          <p:cNvSpPr txBox="1"/>
          <p:nvPr/>
        </p:nvSpPr>
        <p:spPr>
          <a:xfrm>
            <a:off x="4654735" y="406656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LC101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F183B65-9E83-E044-8C97-0B80882C3216}"/>
              </a:ext>
            </a:extLst>
          </p:cNvPr>
          <p:cNvSpPr/>
          <p:nvPr/>
        </p:nvSpPr>
        <p:spPr>
          <a:xfrm>
            <a:off x="5295052" y="4110516"/>
            <a:ext cx="168166" cy="219869"/>
          </a:xfrm>
          <a:prstGeom prst="lef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 Work - </a:t>
            </a:r>
            <a:r>
              <a:rPr lang="en" sz="3800" dirty="0"/>
              <a:t>Capstone Overview</a:t>
            </a:r>
            <a:endParaRPr sz="3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Expectations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499727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Demonstrate Ability to Learn Things</a:t>
            </a:r>
            <a:br>
              <a:rPr lang="en-US" dirty="0"/>
            </a:br>
            <a:r>
              <a:rPr lang="en-US" dirty="0"/>
              <a:t>&amp; work in teams (for some)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3-5 Features that showcase: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Marketable Skills that you find int</a:t>
            </a:r>
            <a:r>
              <a:rPr lang="en-US" dirty="0"/>
              <a:t>e</a:t>
            </a:r>
            <a:r>
              <a:rPr lang="en" dirty="0"/>
              <a:t>resting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Ability to learn quickly in this course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Should show off a typical 3-tiered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Ar</a:t>
            </a:r>
            <a:r>
              <a:rPr lang="en" dirty="0" err="1"/>
              <a:t>chitecture</a:t>
            </a:r>
            <a:r>
              <a:rPr lang="en" dirty="0"/>
              <a:t> (Model View Controller)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some Example Projects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>
                <a:hlinkClick r:id="rId3"/>
              </a:rPr>
              <a:t>Demo projects in your book</a:t>
            </a:r>
            <a:endParaRPr dirty="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813" y="2191338"/>
            <a:ext cx="3970986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Feature Ideas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Accounts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Secure Login*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Profile Management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Access Levels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“Friends”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3rd Party API Integration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SMS (</a:t>
            </a:r>
            <a:r>
              <a:rPr lang="en" sz="1800" dirty="0" err="1"/>
              <a:t>Twillio</a:t>
            </a:r>
            <a:r>
              <a:rPr lang="en" sz="1800" dirty="0"/>
              <a:t>)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Payments (Stripe)</a:t>
            </a:r>
            <a:endParaRPr sz="1800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Dynamic Front End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JavaScript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Mobile Responsive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Google Maps Integration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Graphs &amp; Dashboards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Photo Upload and Sharing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Social Media Integration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-656177">
            <a:off x="653913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656177" flipH="1">
            <a:off x="49036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5"/>
          <p:cNvGrpSpPr/>
          <p:nvPr/>
        </p:nvGrpSpPr>
        <p:grpSpPr>
          <a:xfrm>
            <a:off x="5416331" y="3445772"/>
            <a:ext cx="2180096" cy="1442644"/>
            <a:chOff x="5796625" y="2541798"/>
            <a:chExt cx="1712700" cy="1230715"/>
          </a:xfrm>
        </p:grpSpPr>
        <p:sp>
          <p:nvSpPr>
            <p:cNvPr id="148" name="Google Shape;148;p25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4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Project Review 1</a:t>
              </a:r>
              <a:endParaRPr b="1" dirty="0">
                <a:solidFill>
                  <a:srgbClr val="5E5E5E"/>
                </a:solidFill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5"/>
          <p:cNvSpPr/>
          <p:nvPr/>
        </p:nvSpPr>
        <p:spPr>
          <a:xfrm rot="-656177">
            <a:off x="32729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3821300" y="1920540"/>
            <a:ext cx="2180096" cy="1461444"/>
            <a:chOff x="4409300" y="1219942"/>
            <a:chExt cx="1712700" cy="1246754"/>
          </a:xfrm>
        </p:grpSpPr>
        <p:sp>
          <p:nvSpPr>
            <p:cNvPr id="155" name="Google Shape;155;p25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3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Git, Licensing, &amp; Online Profiles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60" name="Google Shape;160;p25"/>
          <p:cNvSpPr/>
          <p:nvPr/>
        </p:nvSpPr>
        <p:spPr>
          <a:xfrm rot="656177" flipH="1">
            <a:off x="16286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222021" y="3445772"/>
            <a:ext cx="2180096" cy="1442644"/>
            <a:chOff x="3021975" y="2541798"/>
            <a:chExt cx="1712700" cy="1230715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2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b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&amp; Project Outline (MVP)</a:t>
              </a:r>
              <a:endParaRPr dirty="0">
                <a:solidFill>
                  <a:srgbClr val="5E5E5E"/>
                </a:solidFill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584043" y="1920540"/>
            <a:ext cx="2180096" cy="1461444"/>
            <a:chOff x="1637475" y="1219942"/>
            <a:chExt cx="1712700" cy="1246754"/>
          </a:xfrm>
        </p:grpSpPr>
        <p:sp>
          <p:nvSpPr>
            <p:cNvPr id="168" name="Google Shape;168;p25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Class 1</a:t>
              </a:r>
              <a:endParaRPr sz="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 Stories</a:t>
              </a:r>
              <a:b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&amp; Trello</a:t>
              </a:r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Liftoff Project Timeline</a:t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 rot="-656177">
            <a:off x="677883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 rot="656177" flipH="1">
            <a:off x="5589469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6102131" y="3445772"/>
            <a:ext cx="2180096" cy="1442644"/>
            <a:chOff x="5796625" y="2541798"/>
            <a:chExt cx="1712700" cy="1230715"/>
          </a:xfrm>
        </p:grpSpPr>
        <p:sp>
          <p:nvSpPr>
            <p:cNvPr id="181" name="Google Shape;181;p2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8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Review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6"/>
          <p:cNvSpPr/>
          <p:nvPr/>
        </p:nvSpPr>
        <p:spPr>
          <a:xfrm rot="-656177">
            <a:off x="39587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4507100" y="1920540"/>
            <a:ext cx="2180096" cy="1461444"/>
            <a:chOff x="4409300" y="1219942"/>
            <a:chExt cx="1712700" cy="1246754"/>
          </a:xfrm>
        </p:grpSpPr>
        <p:sp>
          <p:nvSpPr>
            <p:cNvPr id="188" name="Google Shape;188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7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Next Features</a:t>
              </a:r>
              <a:b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&amp; Interviewing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 rot="656177" flipH="1">
            <a:off x="2314454" y="3380189"/>
            <a:ext cx="1714131" cy="6775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2907821" y="3445772"/>
            <a:ext cx="2180096" cy="1442644"/>
            <a:chOff x="3021975" y="2541798"/>
            <a:chExt cx="1712700" cy="1230715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6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sym typeface="Roboto"/>
                </a:rPr>
                <a:t>Next Features</a:t>
              </a:r>
              <a:br>
                <a:rPr lang="en" dirty="0">
                  <a:solidFill>
                    <a:srgbClr val="5E5E5E"/>
                  </a:solidFill>
                  <a:latin typeface="Roboto"/>
                  <a:ea typeface="Roboto"/>
                  <a:sym typeface="Roboto"/>
                </a:rPr>
              </a:b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sym typeface="Roboto"/>
                </a:rPr>
                <a:t>&amp; Mock Interviews</a:t>
              </a:r>
              <a:endParaRPr dirty="0">
                <a:solidFill>
                  <a:srgbClr val="5E5E5E"/>
                </a:solidFill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6"/>
          <p:cNvGrpSpPr/>
          <p:nvPr/>
        </p:nvGrpSpPr>
        <p:grpSpPr>
          <a:xfrm>
            <a:off x="1271525" y="1920540"/>
            <a:ext cx="2180096" cy="1461444"/>
            <a:chOff x="4409300" y="1219942"/>
            <a:chExt cx="1712700" cy="1246754"/>
          </a:xfrm>
        </p:grpSpPr>
        <p:sp>
          <p:nvSpPr>
            <p:cNvPr id="201" name="Google Shape;201;p2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Class 5</a:t>
              </a:r>
              <a:endParaRPr sz="8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Address Feedback</a:t>
              </a:r>
              <a:b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&amp; Technical Questions</a:t>
              </a:r>
              <a:endParaRPr dirty="0">
                <a:solidFill>
                  <a:srgbClr val="5E5E5E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12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Class Expectations</a:t>
            </a:r>
          </a:p>
          <a:p>
            <a:r>
              <a:rPr lang="en-US" dirty="0"/>
              <a:t>Prep Work Review</a:t>
            </a:r>
            <a:endParaRPr lang="en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Liftoff Overview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Capstone Overview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 Introductions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Exercise - Story Mapping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Activity - Project Overview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925" y="1919075"/>
            <a:ext cx="3413068" cy="3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challenge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812DE-052B-D147-9570-8DB0378F6348}"/>
              </a:ext>
            </a:extLst>
          </p:cNvPr>
          <p:cNvSpPr txBox="1"/>
          <p:nvPr/>
        </p:nvSpPr>
        <p:spPr>
          <a:xfrm>
            <a:off x="2302933" y="2980267"/>
            <a:ext cx="4285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edabit.com</a:t>
            </a:r>
            <a:r>
              <a:rPr lang="en-US" dirty="0">
                <a:solidFill>
                  <a:schemeClr val="bg1"/>
                </a:solidFill>
              </a:rPr>
              <a:t>/challenge/3CaszbdZYGN4otQD8</a:t>
            </a:r>
          </a:p>
        </p:txBody>
      </p:sp>
    </p:spTree>
    <p:extLst>
      <p:ext uri="{BB962C8B-B14F-4D97-AF65-F5344CB8AC3E}">
        <p14:creationId xmlns:p14="http://schemas.microsoft.com/office/powerpoint/2010/main" val="127523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ideate, and build a project??</a:t>
            </a:r>
            <a:endParaRPr dirty="0"/>
          </a:p>
        </p:txBody>
      </p:sp>
      <p:pic>
        <p:nvPicPr>
          <p:cNvPr id="2050" name="Picture 2" descr="11 Good Learning Resources for Agile Certification">
            <a:extLst>
              <a:ext uri="{FF2B5EF4-FFF2-40B4-BE49-F238E27FC236}">
                <a16:creationId xmlns:a16="http://schemas.microsoft.com/office/drawing/2014/main" id="{8E87B73B-B318-984F-9B1D-E1C09E04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86" y="3202187"/>
            <a:ext cx="4991946" cy="194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76028-2EF7-1B49-BA4F-3283A8C75CD2}"/>
              </a:ext>
            </a:extLst>
          </p:cNvPr>
          <p:cNvSpPr txBox="1"/>
          <p:nvPr/>
        </p:nvSpPr>
        <p:spPr>
          <a:xfrm>
            <a:off x="785707" y="3202187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...INSERTAGILE!!</a:t>
            </a:r>
          </a:p>
        </p:txBody>
      </p:sp>
    </p:spTree>
    <p:extLst>
      <p:ext uri="{BB962C8B-B14F-4D97-AF65-F5344CB8AC3E}">
        <p14:creationId xmlns:p14="http://schemas.microsoft.com/office/powerpoint/2010/main" val="14262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Agile?</a:t>
            </a:r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Defined as: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project management, that is characterized by the division of tasks into short phases of work and frequent reassessment and adaptation of plans.</a:t>
            </a:r>
            <a:endParaRPr lang="en" dirty="0"/>
          </a:p>
          <a:p>
            <a:pPr lvl="0"/>
            <a:r>
              <a:rPr lang="en" dirty="0"/>
              <a:t>Agile is an organization </a:t>
            </a:r>
            <a:r>
              <a:rPr lang="en-US" dirty="0"/>
              <a:t>methodology</a:t>
            </a:r>
            <a:r>
              <a:rPr lang="en" dirty="0"/>
              <a:t>, </a:t>
            </a:r>
            <a:r>
              <a:rPr lang="en" b="1" dirty="0"/>
              <a:t>not</a:t>
            </a:r>
            <a:r>
              <a:rPr lang="en" dirty="0"/>
              <a:t> a law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 everyone does Agile</a:t>
            </a:r>
            <a:endParaRPr dirty="0"/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" dirty="0"/>
              <a:t>Those who do, do so differently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Refer to Agile Manifesto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>
                <a:hlinkClick r:id="rId3"/>
              </a:rPr>
              <a:t>https://agilemanifesto.org/</a:t>
            </a:r>
            <a:endParaRPr lang="en-US" dirty="0"/>
          </a:p>
          <a:p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3074" name="Picture 2" descr="11 Good Learning Resources for Agile Certification">
            <a:extLst>
              <a:ext uri="{FF2B5EF4-FFF2-40B4-BE49-F238E27FC236}">
                <a16:creationId xmlns:a16="http://schemas.microsoft.com/office/drawing/2014/main" id="{9754EEFB-40E0-094E-99F5-3CD0C66B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2" y="2397759"/>
            <a:ext cx="4322718" cy="16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Agile Important?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“Way Things Were” - An Analogy of Waterfall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Can’t Plan For Everything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Small, Iterative, Feedback Driven Development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Personal Project &amp; Task Management</a:t>
            </a:r>
            <a:endParaRPr dirty="0"/>
          </a:p>
        </p:txBody>
      </p:sp>
      <p:pic>
        <p:nvPicPr>
          <p:cNvPr id="4" name="Picture 8" descr="JIRA Waterfall Model - Javatpoint">
            <a:extLst>
              <a:ext uri="{FF2B5EF4-FFF2-40B4-BE49-F238E27FC236}">
                <a16:creationId xmlns:a16="http://schemas.microsoft.com/office/drawing/2014/main" id="{44C66B74-09DC-B242-BF4D-C8D37D13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12" y="2211820"/>
            <a:ext cx="2655888" cy="21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1 Good Learning Resources for Agile Certification">
            <a:extLst>
              <a:ext uri="{FF2B5EF4-FFF2-40B4-BE49-F238E27FC236}">
                <a16:creationId xmlns:a16="http://schemas.microsoft.com/office/drawing/2014/main" id="{3759818E-1FF9-304B-B300-02BA7021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22" y="3360868"/>
            <a:ext cx="4322718" cy="16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Brainstorming &amp; Process</a:t>
            </a:r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Identify the Problem and Set a Goal (Brainstorming)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Users (Personas)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Brainstorm the “Big Picture” (Story Mapping)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Target a Minimum Viable Product (MVP)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small, “</a:t>
            </a:r>
            <a:r>
              <a:rPr lang="en" b="1" dirty="0"/>
              <a:t>vertical</a:t>
            </a:r>
            <a:r>
              <a:rPr lang="en" dirty="0"/>
              <a:t>”/”horizontal” tasks (User Stories)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Get Feedback (User Demos &amp; Code Review)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Lather, Rinse, Repeat (Iterate)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FA9-CA2B-AC4C-9B72-A0ED762C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Agile Methodologies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6C0DA-E324-A247-AD45-AC1AF8BAE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694574"/>
            <a:ext cx="8222100" cy="2972959"/>
          </a:xfrm>
        </p:spPr>
        <p:txBody>
          <a:bodyPr/>
          <a:lstStyle/>
          <a:p>
            <a:r>
              <a:rPr lang="en-US" dirty="0"/>
              <a:t>There are several different “implementations” or “methodologies” of Agile</a:t>
            </a:r>
          </a:p>
          <a:p>
            <a:r>
              <a:rPr lang="en-US" dirty="0"/>
              <a:t>Two of the more popular ones are Scrum and Kanban</a:t>
            </a:r>
          </a:p>
          <a:p>
            <a:r>
              <a:rPr lang="en-US" dirty="0"/>
              <a:t>Scrum – Set of meetings (ceremonies), tools, and roles that work together to achieve a goal</a:t>
            </a:r>
          </a:p>
          <a:p>
            <a:pPr lvl="1"/>
            <a:r>
              <a:rPr lang="en-US" dirty="0">
                <a:hlinkClick r:id="rId2"/>
              </a:rPr>
              <a:t>https://www.atlassian.com/agile/scrum</a:t>
            </a:r>
            <a:endParaRPr lang="en-US" dirty="0"/>
          </a:p>
          <a:p>
            <a:r>
              <a:rPr lang="en-US" dirty="0"/>
              <a:t>Kanban – Full transparency of work usually through a “Kanban Board”</a:t>
            </a:r>
          </a:p>
          <a:p>
            <a:pPr lvl="1"/>
            <a:r>
              <a:rPr lang="en-US" dirty="0">
                <a:hlinkClick r:id="rId3"/>
              </a:rPr>
              <a:t>https://www.atlassian.com/agile/kanban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1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4808-10D0-FE42-A6AD-56E4B8DA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Agile look like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998D-C624-8949-8F29-44AB5434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8757" y="1849119"/>
            <a:ext cx="3543349" cy="278015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Sprint grooming/refinement </a:t>
            </a:r>
          </a:p>
          <a:p>
            <a:pPr>
              <a:buFont typeface="+mj-lt"/>
              <a:buAutoNum type="arabicPeriod"/>
            </a:pPr>
            <a:r>
              <a:rPr lang="en-US" dirty="0"/>
              <a:t>Sprint planning</a:t>
            </a:r>
          </a:p>
          <a:p>
            <a:pPr>
              <a:buFont typeface="+mj-lt"/>
              <a:buAutoNum type="arabicPeriod"/>
            </a:pPr>
            <a:r>
              <a:rPr lang="en-US" dirty="0"/>
              <a:t>Design what the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the work (interchangeable with 5)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the work (QA maybe?)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Review</a:t>
            </a:r>
          </a:p>
          <a:p>
            <a:pPr>
              <a:buFont typeface="+mj-lt"/>
              <a:buAutoNum type="arabicPeriod"/>
            </a:pPr>
            <a:r>
              <a:rPr lang="en-US" dirty="0"/>
              <a:t>Deploy to “dev” env</a:t>
            </a:r>
          </a:p>
          <a:p>
            <a:pPr>
              <a:buFont typeface="+mj-lt"/>
              <a:buAutoNum type="arabicPeriod"/>
            </a:pPr>
            <a:r>
              <a:rPr lang="en-US" dirty="0"/>
              <a:t>Launch release</a:t>
            </a:r>
          </a:p>
        </p:txBody>
      </p:sp>
      <p:pic>
        <p:nvPicPr>
          <p:cNvPr id="6" name="Picture 2" descr="What Is Agile? - Hygger.io Guides">
            <a:extLst>
              <a:ext uri="{FF2B5EF4-FFF2-40B4-BE49-F238E27FC236}">
                <a16:creationId xmlns:a16="http://schemas.microsoft.com/office/drawing/2014/main" id="{3A623B32-2139-664D-AA72-9F76E0EF6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6879"/>
            <a:ext cx="5268757" cy="31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87B94-857E-964F-A198-78E1DB7D782B}"/>
              </a:ext>
            </a:extLst>
          </p:cNvPr>
          <p:cNvSpPr txBox="1"/>
          <p:nvPr/>
        </p:nvSpPr>
        <p:spPr>
          <a:xfrm>
            <a:off x="352213" y="3948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05AB-026D-0D4D-9638-DB4D157DE6CF}"/>
              </a:ext>
            </a:extLst>
          </p:cNvPr>
          <p:cNvSpPr txBox="1"/>
          <p:nvPr/>
        </p:nvSpPr>
        <p:spPr>
          <a:xfrm>
            <a:off x="1222586" y="4040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0C18A-24F9-8E49-9198-65F5FA64A809}"/>
              </a:ext>
            </a:extLst>
          </p:cNvPr>
          <p:cNvSpPr txBox="1"/>
          <p:nvPr/>
        </p:nvSpPr>
        <p:spPr>
          <a:xfrm>
            <a:off x="2729224" y="40402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FA0E4-57A2-874B-AE03-70E7BCD3AD1C}"/>
              </a:ext>
            </a:extLst>
          </p:cNvPr>
          <p:cNvSpPr txBox="1"/>
          <p:nvPr/>
        </p:nvSpPr>
        <p:spPr>
          <a:xfrm>
            <a:off x="3403170" y="303445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950B3-FA2F-EE4B-9A8C-71052703A433}"/>
              </a:ext>
            </a:extLst>
          </p:cNvPr>
          <p:cNvSpPr txBox="1"/>
          <p:nvPr/>
        </p:nvSpPr>
        <p:spPr>
          <a:xfrm>
            <a:off x="3103646" y="2255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BD41D-EF9E-004A-BB17-237BBEE6E7AE}"/>
              </a:ext>
            </a:extLst>
          </p:cNvPr>
          <p:cNvSpPr txBox="1"/>
          <p:nvPr/>
        </p:nvSpPr>
        <p:spPr>
          <a:xfrm>
            <a:off x="1506638" y="25717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BE748-70FC-154B-98D1-6F88A0AD3611}"/>
              </a:ext>
            </a:extLst>
          </p:cNvPr>
          <p:cNvSpPr txBox="1"/>
          <p:nvPr/>
        </p:nvSpPr>
        <p:spPr>
          <a:xfrm>
            <a:off x="2546166" y="20332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8D708-0C77-BC45-9F97-3638AB67B0AF}"/>
              </a:ext>
            </a:extLst>
          </p:cNvPr>
          <p:cNvSpPr txBox="1"/>
          <p:nvPr/>
        </p:nvSpPr>
        <p:spPr>
          <a:xfrm>
            <a:off x="3646190" y="40402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90957-9D9A-674B-AC7C-5474A6EF9A1A}"/>
              </a:ext>
            </a:extLst>
          </p:cNvPr>
          <p:cNvSpPr txBox="1"/>
          <p:nvPr/>
        </p:nvSpPr>
        <p:spPr>
          <a:xfrm>
            <a:off x="1510665" y="4453042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 between 7 and 8</a:t>
            </a:r>
          </a:p>
        </p:txBody>
      </p:sp>
    </p:spTree>
    <p:extLst>
      <p:ext uri="{BB962C8B-B14F-4D97-AF65-F5344CB8AC3E}">
        <p14:creationId xmlns:p14="http://schemas.microsoft.com/office/powerpoint/2010/main" val="3297894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- Grooming User Stories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dirty="0"/>
              <a:t>Break Down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Project Tracker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(S, M, L, XL)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Prioritize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Identify MVP Stories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Find Dependencies</a:t>
            </a:r>
            <a:endParaRPr dirty="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50" y="1971253"/>
            <a:ext cx="3514750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User Stories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a &lt;persona&gt;, I want to &lt;do something&gt;, so that &lt;end result&gt;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Gives Context to a Task (Who, What, Why)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Smaller is Better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Vertical Slicing - Focused on User’s Experience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Examples: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a landing page when I visit the site, so that I know I’m in the right spot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seller, I want to provide a good description, so that shoppers know what they’re buying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view by category, so that I quickly find what I need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 a shopper, I want to pay using PayPal, so that I can easily complete my purchase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Expectations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User Story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User Story</a:t>
            </a:r>
            <a:endParaRPr/>
          </a:p>
        </p:txBody>
      </p:sp>
      <p:pic>
        <p:nvPicPr>
          <p:cNvPr id="6146" name="Picture 2" descr="Wake Up Morning GIF by Earwolf">
            <a:extLst>
              <a:ext uri="{FF2B5EF4-FFF2-40B4-BE49-F238E27FC236}">
                <a16:creationId xmlns:a16="http://schemas.microsoft.com/office/drawing/2014/main" id="{00560B8E-C1CE-0746-AC0E-1FF57306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38" y="848995"/>
            <a:ext cx="4306888" cy="34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“User sign up page”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register so I can use your app”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new user, I want to register for an account, so that I can start taking attendance.”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a user, I want to see an attendance report.”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40" y="0"/>
            <a:ext cx="68963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“As a </a:t>
            </a:r>
            <a:r>
              <a:rPr lang="en" dirty="0" err="1"/>
              <a:t>LaunchCode</a:t>
            </a:r>
            <a:r>
              <a:rPr lang="en" dirty="0"/>
              <a:t> Employee, I want to see an attendance report of the current classes, so that I can connect with absentee students”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Responsibilities - Course Manager </a:t>
            </a:r>
            <a:endParaRPr sz="2400"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John </a:t>
            </a:r>
            <a:r>
              <a:rPr lang="en" dirty="0" err="1"/>
              <a:t>Woolbright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Answer any questions about the placement and apprenticeship process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Post-class help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Additional mentorship</a:t>
            </a:r>
            <a:endParaRPr dirty="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317" y="1862125"/>
            <a:ext cx="3647683" cy="30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625" y="0"/>
            <a:ext cx="6714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45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</a:t>
            </a:r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Key Features (Epics)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Epics Are the Key Features of Your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That Build the Epic (Stories)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a User Interacts With that Feature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Solutions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Detailed and Focused Like a User 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Struggling to Find Epics?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Rough Stories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 and Sort by User’s Journey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can Form Epics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Mapping - eCommerce Example</a:t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83175"/>
            <a:ext cx="75016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Stories - eCommerce Example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50" y="759725"/>
            <a:ext cx="7501600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C30FC-8D18-004D-BD9E-F19209FC108A}"/>
              </a:ext>
            </a:extLst>
          </p:cNvPr>
          <p:cNvSpPr txBox="1"/>
          <p:nvPr/>
        </p:nvSpPr>
        <p:spPr>
          <a:xfrm>
            <a:off x="1131146" y="1984588"/>
            <a:ext cx="2526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flow a user would take on a given page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460949" y="617879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lvl="0" algn="ctr">
              <a:buSzPts val="1800"/>
            </a:pPr>
            <a:r>
              <a:rPr lang="en-US" dirty="0"/>
              <a:t>How to Break Down the “Big Rocks”</a:t>
            </a:r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460949" y="4645189"/>
            <a:ext cx="7532701" cy="472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dirty="0"/>
              <a:t>NOTE: Smaller Units of Work are More Manageable and Rewarding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0016D-64B0-7F4C-95ED-4885F200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23" y="1385579"/>
            <a:ext cx="7206827" cy="32596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</a:t>
            </a:r>
            <a:endParaRPr dirty="0"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471900" y="1919074"/>
            <a:ext cx="8222100" cy="298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Agile and Waterfall are project management methodologies used for organization of project development.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to break down a task?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Understand the problem and then break it down to small vertical slices for testability.</a:t>
            </a:r>
          </a:p>
          <a:p>
            <a:r>
              <a:rPr lang="en-US" dirty="0"/>
              <a:t>Remember order of Trello/</a:t>
            </a:r>
            <a:r>
              <a:rPr lang="en-US" dirty="0" err="1"/>
              <a:t>Jiras</a:t>
            </a:r>
            <a:r>
              <a:rPr lang="en-US" dirty="0"/>
              <a:t> tasks (Epic -&gt; stories -&gt; tasks -&gt; subtasks</a:t>
            </a:r>
          </a:p>
          <a:p>
            <a:r>
              <a:rPr lang="en-US" dirty="0"/>
              <a:t>User stories tell the Who, What, &amp; Why. User stories tend to follow a pattern: As a &lt;persona&gt;, I want to &lt;do something&gt;, so that &lt;end result&gt;</a:t>
            </a:r>
          </a:p>
          <a:p>
            <a:pPr lvl="1"/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7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Instructor 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Expand on Prep Work In Class Lecture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Facilitate Group Activities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Make Class Accessible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Mentor (i.e. answer your questions :P)</a:t>
            </a: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50" y="1846724"/>
            <a:ext cx="3791651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Responsibilities – Teaching Assistants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Provide Guidance and Feedback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Act as sounding board for your ideas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Tackle “Blockers”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Connect you with Mentors and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Attendance and Grading</a:t>
            </a: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00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75F6CC8-E719-F845-8AA1-E48E5C60B071}"/>
              </a:ext>
            </a:extLst>
          </p:cNvPr>
          <p:cNvCxnSpPr>
            <a:cxnSpLocks/>
          </p:cNvCxnSpPr>
          <p:nvPr/>
        </p:nvCxnSpPr>
        <p:spPr>
          <a:xfrm rot="5400000">
            <a:off x="169335" y="2926080"/>
            <a:ext cx="1225973" cy="413172"/>
          </a:xfrm>
          <a:prstGeom prst="curvedConnector3">
            <a:avLst>
              <a:gd name="adj1" fmla="val 55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6F5950-55D7-1946-B01F-57DBC4F2376D}"/>
              </a:ext>
            </a:extLst>
          </p:cNvPr>
          <p:cNvCxnSpPr>
            <a:cxnSpLocks/>
          </p:cNvCxnSpPr>
          <p:nvPr/>
        </p:nvCxnSpPr>
        <p:spPr>
          <a:xfrm>
            <a:off x="988907" y="2512907"/>
            <a:ext cx="2939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Rubber duck with solid fill">
            <a:extLst>
              <a:ext uri="{FF2B5EF4-FFF2-40B4-BE49-F238E27FC236}">
                <a16:creationId xmlns:a16="http://schemas.microsoft.com/office/drawing/2014/main" id="{F1B2DFDC-FA44-BF45-A2C7-1F81E02B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680" y="356404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- Student</a:t>
            </a: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Dedicate Time Outside of Class – ~5 - 10 hours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Provide a Weekly Update to Your Group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Engaged in Lecture and Activities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Complete Prep Work and Assignments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Come Prepared to Class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https://education.launchcode.org/liftoff/articles/liftoff-expectations/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0" y="1812800"/>
            <a:ext cx="1932375" cy="23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 Objectives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Prework: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Review Liftoff expectations</a:t>
            </a:r>
            <a:endParaRPr lang="en-US" dirty="0"/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-US" dirty="0"/>
              <a:t>Understand capstone goals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Key components of a capstone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Lecture: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-US" dirty="0"/>
              <a:t>How do you ideate, and build a project?</a:t>
            </a:r>
            <a:endParaRPr lang="en" dirty="0"/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Story Mapping, Personas, and User Stories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smaller groups: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r>
              <a:rPr lang="en-US" dirty="0"/>
              <a:t>Get to know your group and mentors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-US" dirty="0"/>
              <a:t>Solidify project ideas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-US" dirty="0"/>
              <a:t>write some user stories</a:t>
            </a:r>
          </a:p>
          <a:p>
            <a:pPr lvl="1" indent="-342900">
              <a:lnSpc>
                <a:spcPct val="100000"/>
              </a:lnSpc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114300" indent="0">
              <a:lnSpc>
                <a:spcPct val="100000"/>
              </a:lnSpc>
              <a:buNone/>
            </a:pPr>
            <a:endParaRPr lang="en-US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350" y="2030338"/>
            <a:ext cx="3057651" cy="24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 work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C2067-20E0-3B44-A008-9E50027D2201}"/>
              </a:ext>
            </a:extLst>
          </p:cNvPr>
          <p:cNvSpPr txBox="1"/>
          <p:nvPr/>
        </p:nvSpPr>
        <p:spPr>
          <a:xfrm>
            <a:off x="860211" y="2924261"/>
            <a:ext cx="512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If you have not gone over it, we are about to at a high level </a:t>
            </a:r>
          </a:p>
        </p:txBody>
      </p:sp>
      <p:pic>
        <p:nvPicPr>
          <p:cNvPr id="1028" name="Picture 4" descr="Sandy on Twitter | Minions, Minions funny, Minions what">
            <a:extLst>
              <a:ext uri="{FF2B5EF4-FFF2-40B4-BE49-F238E27FC236}">
                <a16:creationId xmlns:a16="http://schemas.microsoft.com/office/drawing/2014/main" id="{86F0DA4A-2777-5B45-9DEA-068FE1094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532" y="311797"/>
            <a:ext cx="201691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4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1853</Words>
  <Application>Microsoft Macintosh PowerPoint</Application>
  <PresentationFormat>On-screen Show (16:9)</PresentationFormat>
  <Paragraphs>311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Roboto</vt:lpstr>
      <vt:lpstr>Material</vt:lpstr>
      <vt:lpstr>LaunchCode Liftoff</vt:lpstr>
      <vt:lpstr>Agenda</vt:lpstr>
      <vt:lpstr>Class Expectations</vt:lpstr>
      <vt:lpstr>Responsibilities - Course Manager </vt:lpstr>
      <vt:lpstr>Responsibilities - Instructor </vt:lpstr>
      <vt:lpstr>Responsibilities – Teaching Assistants</vt:lpstr>
      <vt:lpstr>Responsibilities - Student</vt:lpstr>
      <vt:lpstr>Class 1 Objectives</vt:lpstr>
      <vt:lpstr>Prep work</vt:lpstr>
      <vt:lpstr>Prep Work</vt:lpstr>
      <vt:lpstr>PowerPoint Presentation</vt:lpstr>
      <vt:lpstr>PowerPoint Presentation</vt:lpstr>
      <vt:lpstr>Prep Work - Liftoff Overview</vt:lpstr>
      <vt:lpstr>What is Liftoff?</vt:lpstr>
      <vt:lpstr>Prep Work - Capstone Overview</vt:lpstr>
      <vt:lpstr>Capstone Expectations</vt:lpstr>
      <vt:lpstr>Capstone Feature Ideas</vt:lpstr>
      <vt:lpstr>Liftoff Project Timeline</vt:lpstr>
      <vt:lpstr>Liftoff Project Timeline</vt:lpstr>
      <vt:lpstr>Lecture</vt:lpstr>
      <vt:lpstr>Coding challenge</vt:lpstr>
      <vt:lpstr>How do we ideate, and build a project??</vt:lpstr>
      <vt:lpstr>What is Agile?</vt:lpstr>
      <vt:lpstr>Why is Agile Important?</vt:lpstr>
      <vt:lpstr>Agile Brainstorming &amp; Process</vt:lpstr>
      <vt:lpstr>Different Agile Methodologies</vt:lpstr>
      <vt:lpstr>What does Agile look like</vt:lpstr>
      <vt:lpstr>Agile - Grooming User Stories</vt:lpstr>
      <vt:lpstr>Creating User Stories</vt:lpstr>
      <vt:lpstr>Good User Story Bad User Story</vt:lpstr>
      <vt:lpstr>“User sign up page”</vt:lpstr>
      <vt:lpstr>PowerPoint Presentation</vt:lpstr>
      <vt:lpstr>“I want to register so I can use your app”</vt:lpstr>
      <vt:lpstr>PowerPoint Presentation</vt:lpstr>
      <vt:lpstr>“As a new user, I want to register for an account, so that I can start taking attendance.”</vt:lpstr>
      <vt:lpstr>PowerPoint Presentation</vt:lpstr>
      <vt:lpstr>“As a user, I want to see an attendance report.”</vt:lpstr>
      <vt:lpstr>PowerPoint Presentation</vt:lpstr>
      <vt:lpstr>“As a LaunchCode Employee, I want to see an attendance report of the current classes, so that I can connect with absentee students”</vt:lpstr>
      <vt:lpstr>PowerPoint Presentation</vt:lpstr>
      <vt:lpstr>Story Mapping</vt:lpstr>
      <vt:lpstr>Story Mapping</vt:lpstr>
      <vt:lpstr>Story Mapping - eCommerce Example</vt:lpstr>
      <vt:lpstr>Creating Stories - eCommerce Example</vt:lpstr>
      <vt:lpstr>How to Break Down the “Big Rocks”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Liftoff</dc:title>
  <cp:lastModifiedBy>KEvin Beashore</cp:lastModifiedBy>
  <cp:revision>54</cp:revision>
  <dcterms:modified xsi:type="dcterms:W3CDTF">2021-12-03T21:35:31Z</dcterms:modified>
</cp:coreProperties>
</file>